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8" r:id="rId4"/>
    <p:sldId id="257" r:id="rId5"/>
    <p:sldId id="267" r:id="rId6"/>
    <p:sldId id="265" r:id="rId7"/>
    <p:sldId id="261" r:id="rId8"/>
    <p:sldId id="263" r:id="rId9"/>
    <p:sldId id="264" r:id="rId10"/>
    <p:sldId id="262" r:id="rId11"/>
    <p:sldId id="26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2" d="100"/>
          <a:sy n="52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16D1-11B8-4975-832D-31CCCF73C35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DD38-CF67-4D50-B976-19C672010EB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16D1-11B8-4975-832D-31CCCF73C35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DD38-CF67-4D50-B976-19C67201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16D1-11B8-4975-832D-31CCCF73C35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DD38-CF67-4D50-B976-19C67201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3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16D1-11B8-4975-832D-31CCCF73C35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DD38-CF67-4D50-B976-19C67201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16D1-11B8-4975-832D-31CCCF73C35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DD38-CF67-4D50-B976-19C672010EB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88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16D1-11B8-4975-832D-31CCCF73C35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DD38-CF67-4D50-B976-19C67201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8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16D1-11B8-4975-832D-31CCCF73C35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DD38-CF67-4D50-B976-19C67201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16D1-11B8-4975-832D-31CCCF73C35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DD38-CF67-4D50-B976-19C67201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16D1-11B8-4975-832D-31CCCF73C35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DD38-CF67-4D50-B976-19C67201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5916D1-11B8-4975-832D-31CCCF73C35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EBDD38-CF67-4D50-B976-19C67201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9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16D1-11B8-4975-832D-31CCCF73C35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DD38-CF67-4D50-B976-19C672010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5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5916D1-11B8-4975-832D-31CCCF73C35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EBDD38-CF67-4D50-B976-19C672010EB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dc.gov/mmwr/volumes/65/wr/mm6537a2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dc.gov/injury/wisqa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omeandrecreationalsafety/falls/adulthipfx.html" TargetMode="External"/><Relationship Id="rId2" Type="http://schemas.openxmlformats.org/officeDocument/2006/relationships/hyperlink" Target="https://www.cdc.gov/mmwr/volumes/69/wr/mm6927a5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E757D-4AA2-4FDA-8D3C-6AE025D4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The Dangers of Falling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12A52-0FB8-4C5D-961D-A38912A1C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  <a:p>
            <a:endParaRPr lang="en-US" sz="1500">
              <a:solidFill>
                <a:srgbClr val="FFFFFF"/>
              </a:solidFill>
            </a:endParaRPr>
          </a:p>
          <a:p>
            <a:r>
              <a:rPr lang="en-US" sz="1500" i="1">
                <a:solidFill>
                  <a:srgbClr val="FFFFFF"/>
                </a:solidFill>
              </a:rPr>
              <a:t>Presentation by Mark Quinlan, Resident Services Administrator</a:t>
            </a:r>
          </a:p>
          <a:p>
            <a:r>
              <a:rPr lang="en-US" sz="1500" i="1">
                <a:solidFill>
                  <a:srgbClr val="FFFFFF"/>
                </a:solidFill>
              </a:rPr>
              <a:t>Barclay Friends</a:t>
            </a:r>
          </a:p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Free Person Falling Cliparts, Download Free Person Falling Cliparts png  images, Free ClipArts on Clipart Library">
            <a:extLst>
              <a:ext uri="{FF2B5EF4-FFF2-40B4-BE49-F238E27FC236}">
                <a16:creationId xmlns:a16="http://schemas.microsoft.com/office/drawing/2014/main" id="{92EFE691-F799-44F0-ADDF-2F188469F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r="5017" b="-1"/>
          <a:stretch/>
        </p:blipFill>
        <p:spPr bwMode="auto">
          <a:xfrm>
            <a:off x="4742017" y="640080"/>
            <a:ext cx="679808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57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38F5150-151A-4C31-B03E-AEB649F48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8" y="265471"/>
            <a:ext cx="10127225" cy="6007510"/>
          </a:xfrm>
        </p:spPr>
      </p:pic>
    </p:spTree>
    <p:extLst>
      <p:ext uri="{BB962C8B-B14F-4D97-AF65-F5344CB8AC3E}">
        <p14:creationId xmlns:p14="http://schemas.microsoft.com/office/powerpoint/2010/main" val="329764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8D503D5-295B-4E64-B1BA-2C7E5396B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26" y="0"/>
            <a:ext cx="6233652" cy="6567949"/>
          </a:xfrm>
        </p:spPr>
      </p:pic>
      <p:pic>
        <p:nvPicPr>
          <p:cNvPr id="7176" name="Picture 8" descr="Yes Or No Buttons With Green Check Mark Symbol And Red Cross.. Royalty Free  Cliparts, Vectors, And Stock Illustration. Image 34790300.">
            <a:extLst>
              <a:ext uri="{FF2B5EF4-FFF2-40B4-BE49-F238E27FC236}">
                <a16:creationId xmlns:a16="http://schemas.microsoft.com/office/drawing/2014/main" id="{EA999620-7462-4E53-B592-8ADB8AE9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" y="2079522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7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7" name="Rectangle 7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98" name="Straight Connector 7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199" name="Rectangle 76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4BA91-8804-4FB2-8B95-87F64279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bg2">
                    <a:lumMod val="50000"/>
                  </a:schemeClr>
                </a:solidFill>
              </a:rPr>
              <a:t>QUESTIONS?</a:t>
            </a:r>
          </a:p>
        </p:txBody>
      </p:sp>
      <p:pic>
        <p:nvPicPr>
          <p:cNvPr id="8194" name="Picture 2" descr="Questions And Answers - Transparent Background Question Marks Clipart ,  Free Transparent Clipart - ClipartKey">
            <a:extLst>
              <a:ext uri="{FF2B5EF4-FFF2-40B4-BE49-F238E27FC236}">
                <a16:creationId xmlns:a16="http://schemas.microsoft.com/office/drawing/2014/main" id="{D9F0ED6B-0426-4A4D-80FE-308B152B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528559"/>
            <a:ext cx="5462001" cy="32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00" name="Straight Connector 78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Rectangle 80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2" name="Rectangle 82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046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CB7006-E76A-4E62-B940-D815A3831618}"/>
              </a:ext>
            </a:extLst>
          </p:cNvPr>
          <p:cNvSpPr txBox="1"/>
          <p:nvPr/>
        </p:nvSpPr>
        <p:spPr>
          <a:xfrm>
            <a:off x="530942" y="678427"/>
            <a:ext cx="114250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</a:rPr>
              <a:t>Every second of every day, an older adult (age 65+) suffers a fall in the U.S.—making falls the leading cause of injury and injury death in this age group. </a:t>
            </a:r>
            <a:r>
              <a:rPr lang="en-US" sz="3600" b="0" i="0" u="sng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out of four older adults</a:t>
            </a:r>
            <a:r>
              <a:rPr lang="en-US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</a:rPr>
              <a:t> will fall each year in the United States, making falls a public health concern, particularly among the aging population.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ICCER FRM Presentation Nov 2017 .ppsx">
            <a:extLst>
              <a:ext uri="{FF2B5EF4-FFF2-40B4-BE49-F238E27FC236}">
                <a16:creationId xmlns:a16="http://schemas.microsoft.com/office/drawing/2014/main" id="{2AD049AA-D4BE-4672-A003-803D667A2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7045">
            <a:off x="4184482" y="4397957"/>
            <a:ext cx="2827206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1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9737837-9C94-4B8A-A6CD-88C2DD0D6084}"/>
              </a:ext>
            </a:extLst>
          </p:cNvPr>
          <p:cNvSpPr txBox="1"/>
          <p:nvPr/>
        </p:nvSpPr>
        <p:spPr>
          <a:xfrm>
            <a:off x="4974769" y="2198914"/>
            <a:ext cx="6574973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b="0" i="0" strike="noStrike" dirty="0">
                <a:solidFill>
                  <a:schemeClr val="bg2">
                    <a:lumMod val="50000"/>
                  </a:schemeClr>
                </a:solidFill>
                <a:effectLst/>
              </a:rPr>
              <a:t>About 36 million</a:t>
            </a:r>
            <a:r>
              <a:rPr lang="en-US" sz="3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 older adults fall </a:t>
            </a:r>
          </a:p>
          <a:p>
            <a:pPr marL="571500" indent="-571500" defTabSz="914400">
              <a:lnSpc>
                <a:spcPct val="90000"/>
              </a:lnSpc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bg2">
                  <a:lumMod val="25000"/>
                </a:schemeClr>
              </a:buClr>
            </a:pPr>
            <a:r>
              <a:rPr lang="en-US" sz="3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each year—resulting in more than</a:t>
            </a:r>
          </a:p>
          <a:p>
            <a:pPr marL="571500" indent="-571500" defTabSz="914400">
              <a:lnSpc>
                <a:spcPct val="90000"/>
              </a:lnSpc>
              <a:spcAft>
                <a:spcPts val="600"/>
              </a:spcAft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bg2">
                  <a:lumMod val="25000"/>
                </a:schemeClr>
              </a:buClr>
            </a:pPr>
            <a:r>
              <a:rPr lang="en-US" sz="3600" b="0" i="0" dirty="0">
                <a:solidFill>
                  <a:schemeClr val="bg2">
                    <a:lumMod val="50000"/>
                  </a:schemeClr>
                </a:solidFill>
                <a:effectLst/>
              </a:rPr>
              <a:t>32,000 deaths</a:t>
            </a:r>
            <a:r>
              <a:rPr lang="en-US" b="0" i="0" dirty="0">
                <a:solidFill>
                  <a:schemeClr val="bg2">
                    <a:lumMod val="50000"/>
                  </a:schemeClr>
                </a:solidFill>
                <a:effectLst/>
              </a:rPr>
              <a:t>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4" name="Picture 6" descr="Kids illustration by wonderkitten loisloo at Coroflot.com">
            <a:extLst>
              <a:ext uri="{FF2B5EF4-FFF2-40B4-BE49-F238E27FC236}">
                <a16:creationId xmlns:a16="http://schemas.microsoft.com/office/drawing/2014/main" id="{E9AE4C3F-E626-44EF-B4DB-EF423666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" y="657437"/>
            <a:ext cx="3951518" cy="480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1CB77C-720A-4A55-97B9-46983EAC45E5}"/>
              </a:ext>
            </a:extLst>
          </p:cNvPr>
          <p:cNvSpPr txBox="1"/>
          <p:nvPr/>
        </p:nvSpPr>
        <p:spPr>
          <a:xfrm>
            <a:off x="1100830" y="5466728"/>
            <a:ext cx="229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One Fall Changed it All</a:t>
            </a:r>
          </a:p>
        </p:txBody>
      </p:sp>
    </p:spTree>
    <p:extLst>
      <p:ext uri="{BB962C8B-B14F-4D97-AF65-F5344CB8AC3E}">
        <p14:creationId xmlns:p14="http://schemas.microsoft.com/office/powerpoint/2010/main" val="39645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B283-A528-4F7C-A5C9-6F8FD67C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OUCH!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82400-4507-4365-8372-0FF2138C8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454" y="605896"/>
            <a:ext cx="7490890" cy="5646208"/>
          </a:xfrm>
        </p:spPr>
        <p:txBody>
          <a:bodyPr anchor="ctr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3200" b="0" i="0" dirty="0">
              <a:effectLst/>
              <a:latin typeface="Open Sans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  <a:latin typeface="Open Sans"/>
              </a:rPr>
              <a:t>  </a:t>
            </a:r>
            <a:r>
              <a:rPr lang="en-US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</a:rPr>
              <a:t>About </a:t>
            </a:r>
            <a:r>
              <a:rPr lang="en-US" sz="3600" b="0" i="0" u="sng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 million older adults</a:t>
            </a:r>
            <a:r>
              <a:rPr lang="en-US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</a:rPr>
              <a:t> are 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</a:rPr>
              <a:t>treated in emergency departments </a:t>
            </a:r>
          </a:p>
          <a:p>
            <a:pPr marL="0" indent="0">
              <a:buNone/>
            </a:pPr>
            <a:r>
              <a:rPr lang="en-US" sz="3600" b="0" i="0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</a:rPr>
              <a:t>for a fall injury.</a:t>
            </a:r>
          </a:p>
          <a:p>
            <a:endParaRPr lang="en-US" dirty="0"/>
          </a:p>
        </p:txBody>
      </p:sp>
      <p:pic>
        <p:nvPicPr>
          <p:cNvPr id="9" name="Picture 2" descr="Fall Risk Patient ID Band stock photo. Image of yellow - 33885464">
            <a:extLst>
              <a:ext uri="{FF2B5EF4-FFF2-40B4-BE49-F238E27FC236}">
                <a16:creationId xmlns:a16="http://schemas.microsoft.com/office/drawing/2014/main" id="{C68C1933-F136-4BC8-B21F-FBA9F196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49" y="176169"/>
            <a:ext cx="491594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7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440AE4-DE4D-4D16-9FFC-C619C05FB412}"/>
              </a:ext>
            </a:extLst>
          </p:cNvPr>
          <p:cNvSpPr txBox="1"/>
          <p:nvPr/>
        </p:nvSpPr>
        <p:spPr>
          <a:xfrm>
            <a:off x="1124125" y="1169913"/>
            <a:ext cx="99409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 out of every five falls</a:t>
            </a:r>
            <a:r>
              <a:rPr lang="en-US" sz="3200" b="0" i="0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</a:rPr>
              <a:t> causes an injury, such as broken bones or a head injury.</a:t>
            </a:r>
          </a:p>
          <a:p>
            <a:pPr algn="l"/>
            <a:endParaRPr lang="en-US" sz="3200" b="0" i="0" dirty="0">
              <a:solidFill>
                <a:schemeClr val="bg2">
                  <a:lumMod val="50000"/>
                </a:schemeClr>
              </a:solidFill>
              <a:effectLst/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2">
                  <a:lumMod val="50000"/>
                </a:schemeClr>
              </a:solidFill>
              <a:latin typeface="Open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</a:rPr>
              <a:t>Each year at least 300,000 older people are </a:t>
            </a:r>
            <a:r>
              <a:rPr lang="en-US" sz="3200" b="0" i="0" u="sng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hospitalized for hip fractures</a:t>
            </a:r>
            <a:r>
              <a:rPr lang="en-US" sz="3200" b="0" i="0" dirty="0">
                <a:solidFill>
                  <a:schemeClr val="bg2">
                    <a:lumMod val="50000"/>
                  </a:schemeClr>
                </a:solidFill>
                <a:effectLst/>
                <a:latin typeface="Open Sans"/>
              </a:rPr>
              <a:t>.</a:t>
            </a:r>
          </a:p>
        </p:txBody>
      </p:sp>
      <p:pic>
        <p:nvPicPr>
          <p:cNvPr id="4098" name="Picture 2" descr="Statistics Clipart Png, Transparent Png - kindpng">
            <a:extLst>
              <a:ext uri="{FF2B5EF4-FFF2-40B4-BE49-F238E27FC236}">
                <a16:creationId xmlns:a16="http://schemas.microsoft.com/office/drawing/2014/main" id="{6A91F178-5456-4068-A6EA-68FAD86BE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390" y="3293176"/>
            <a:ext cx="2969649" cy="304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2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C2E1-D1FE-44D9-969C-472F9364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099" y="10962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2">
                    <a:lumMod val="50000"/>
                  </a:schemeClr>
                </a:solidFill>
              </a:rPr>
              <a:t>True or False ?</a:t>
            </a:r>
          </a:p>
        </p:txBody>
      </p:sp>
      <p:pic>
        <p:nvPicPr>
          <p:cNvPr id="5122" name="Picture 2" descr="True or False Free Clip Art (Page 1) - Line.17QQ.com">
            <a:extLst>
              <a:ext uri="{FF2B5EF4-FFF2-40B4-BE49-F238E27FC236}">
                <a16:creationId xmlns:a16="http://schemas.microsoft.com/office/drawing/2014/main" id="{9F409539-389C-471A-AFE4-4A2767D2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432" y="2878075"/>
            <a:ext cx="3094997" cy="15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7EA9-A049-46F6-A9AE-F2C1BDE1A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1845734"/>
            <a:ext cx="6515947" cy="4023360"/>
          </a:xfrm>
        </p:spPr>
        <p:txBody>
          <a:bodyPr>
            <a:noAutofit/>
          </a:bodyPr>
          <a:lstStyle/>
          <a:p>
            <a:r>
              <a:rPr lang="en-US" sz="3200" dirty="0"/>
              <a:t>More falls occur in a persons own home?</a:t>
            </a:r>
          </a:p>
          <a:p>
            <a:endParaRPr lang="en-US" sz="3200" dirty="0"/>
          </a:p>
          <a:p>
            <a:r>
              <a:rPr lang="en-US" sz="3200" dirty="0"/>
              <a:t>There are more falls among the elderly </a:t>
            </a:r>
            <a:r>
              <a:rPr lang="en-US" sz="3200"/>
              <a:t>while living </a:t>
            </a:r>
            <a:r>
              <a:rPr lang="en-US" sz="3200" dirty="0"/>
              <a:t>in nursing homes?</a:t>
            </a:r>
          </a:p>
          <a:p>
            <a:endParaRPr lang="en-US" sz="3200" dirty="0"/>
          </a:p>
          <a:p>
            <a:r>
              <a:rPr lang="en-US" sz="3200" dirty="0"/>
              <a:t>Falls while out in the community are quite rare?</a:t>
            </a:r>
          </a:p>
        </p:txBody>
      </p:sp>
    </p:spTree>
    <p:extLst>
      <p:ext uri="{BB962C8B-B14F-4D97-AF65-F5344CB8AC3E}">
        <p14:creationId xmlns:p14="http://schemas.microsoft.com/office/powerpoint/2010/main" val="2151601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4063537F-FFE8-4832-9FF4-463E825716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17" y="108155"/>
            <a:ext cx="6627844" cy="6253316"/>
          </a:xfrm>
        </p:spPr>
      </p:pic>
    </p:spTree>
    <p:extLst>
      <p:ext uri="{BB962C8B-B14F-4D97-AF65-F5344CB8AC3E}">
        <p14:creationId xmlns:p14="http://schemas.microsoft.com/office/powerpoint/2010/main" val="253522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C60D-0CAC-45D2-9DDE-1209BC3F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/>
              <a:t>It Can’t Happen to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71C70-D1F4-428A-BC61-7B71B794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sz="1400"/>
              <a:t>Falling down the stairs</a:t>
            </a:r>
          </a:p>
          <a:p>
            <a:pPr lvl="1"/>
            <a:r>
              <a:rPr lang="en-US" sz="1400"/>
              <a:t>Carrying a large load, not able to see steps, not using handrail</a:t>
            </a:r>
          </a:p>
          <a:p>
            <a:r>
              <a:rPr lang="en-US" sz="1400"/>
              <a:t>Falling up the stairs</a:t>
            </a:r>
          </a:p>
          <a:p>
            <a:pPr lvl="1"/>
            <a:r>
              <a:rPr lang="en-US" sz="1400"/>
              <a:t>Rushing trying to take steps two at a time</a:t>
            </a:r>
          </a:p>
          <a:p>
            <a:r>
              <a:rPr lang="en-US" sz="1400"/>
              <a:t>Falling while hiking</a:t>
            </a:r>
          </a:p>
          <a:p>
            <a:pPr lvl="1"/>
            <a:r>
              <a:rPr lang="en-US" sz="1400"/>
              <a:t>Hiking stick was not strong enough to hold me</a:t>
            </a:r>
          </a:p>
          <a:p>
            <a:r>
              <a:rPr lang="en-US" sz="1400"/>
              <a:t>Falling while biking</a:t>
            </a:r>
          </a:p>
          <a:p>
            <a:pPr lvl="1"/>
            <a:r>
              <a:rPr lang="en-US" sz="1400"/>
              <a:t>Traveling to fast down hill</a:t>
            </a:r>
          </a:p>
          <a:p>
            <a:r>
              <a:rPr lang="en-US" sz="1400"/>
              <a:t>Falling while sitting</a:t>
            </a:r>
          </a:p>
          <a:p>
            <a:pPr lvl="1"/>
            <a:r>
              <a:rPr lang="en-US" sz="1400"/>
              <a:t>Chair legs broke</a:t>
            </a:r>
          </a:p>
          <a:p>
            <a:r>
              <a:rPr lang="en-US" sz="1400"/>
              <a:t>Falling while knitting</a:t>
            </a:r>
          </a:p>
          <a:p>
            <a:pPr lvl="1"/>
            <a:r>
              <a:rPr lang="en-US" sz="1400"/>
              <a:t>This just rhymed </a:t>
            </a:r>
            <a:r>
              <a:rPr lang="en-US" sz="1400">
                <a:sym typeface="Wingdings" panose="05000000000000000000" pitchFamily="2" charset="2"/>
              </a:rPr>
              <a:t></a:t>
            </a:r>
            <a:endParaRPr lang="en-US" sz="1400"/>
          </a:p>
          <a:p>
            <a:endParaRPr lang="en-US" sz="1400"/>
          </a:p>
        </p:txBody>
      </p:sp>
      <p:pic>
        <p:nvPicPr>
          <p:cNvPr id="6146" name="Picture 2" descr="Funny Elderly Couple Dancing Vector Cartoon Royalty Free Cliparts, Vectors,  And Stock Illustration. Image 117669017.">
            <a:extLst>
              <a:ext uri="{FF2B5EF4-FFF2-40B4-BE49-F238E27FC236}">
                <a16:creationId xmlns:a16="http://schemas.microsoft.com/office/drawing/2014/main" id="{7D27CDD3-5E60-41F2-BB4F-460367F82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0570" y="2380153"/>
            <a:ext cx="3135109" cy="254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3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0E6B-E06C-4577-AD21-AE39D248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Falls within a Health Care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D56FE-8D2D-41A4-BAAE-D9B5E97E9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Cognitive Decline (dementia)</a:t>
            </a:r>
          </a:p>
          <a:p>
            <a:pPr lvl="1"/>
            <a:r>
              <a:rPr lang="en-US" dirty="0"/>
              <a:t>New surroundings; New people, New problems</a:t>
            </a:r>
          </a:p>
          <a:p>
            <a:pPr marL="457200" lvl="1" indent="0">
              <a:buNone/>
            </a:pPr>
            <a:r>
              <a:rPr lang="en-US" dirty="0"/>
              <a:t>	Failure to ask for assistance</a:t>
            </a:r>
          </a:p>
          <a:p>
            <a:pPr marL="457200" lvl="1" indent="0">
              <a:buNone/>
            </a:pPr>
            <a:r>
              <a:rPr lang="en-US" dirty="0"/>
              <a:t>		Not using the call bell system</a:t>
            </a:r>
          </a:p>
          <a:p>
            <a:pPr marL="457200" lvl="1" indent="0">
              <a:buNone/>
            </a:pPr>
            <a:r>
              <a:rPr lang="en-US" dirty="0"/>
              <a:t>	Weakness, unsteady gait</a:t>
            </a:r>
          </a:p>
          <a:p>
            <a:pPr marL="457200" lvl="1" indent="0">
              <a:buNone/>
            </a:pPr>
            <a:r>
              <a:rPr lang="en-US" dirty="0"/>
              <a:t>		Post surgery </a:t>
            </a:r>
          </a:p>
          <a:p>
            <a:pPr marL="457200" lvl="1" indent="0">
              <a:buNone/>
            </a:pPr>
            <a:r>
              <a:rPr lang="en-US" dirty="0"/>
              <a:t>	Not accepting changes in condition</a:t>
            </a:r>
          </a:p>
          <a:p>
            <a:pPr marL="457200" lvl="1" indent="0">
              <a:buNone/>
            </a:pPr>
            <a:r>
              <a:rPr lang="en-US" dirty="0"/>
              <a:t>		I thought I could do it</a:t>
            </a:r>
          </a:p>
          <a:p>
            <a:pPr marL="457200" lvl="1" indent="0">
              <a:buNone/>
            </a:pPr>
            <a:r>
              <a:rPr lang="en-US" dirty="0"/>
              <a:t>	Not familiar with new equipment</a:t>
            </a:r>
          </a:p>
          <a:p>
            <a:pPr marL="457200" lvl="1" indent="0">
              <a:buNone/>
            </a:pPr>
            <a:r>
              <a:rPr lang="en-US" dirty="0"/>
              <a:t>		Power recliners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721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</TotalTime>
  <Words>323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Retrospect</vt:lpstr>
      <vt:lpstr>The Dangers of Falling</vt:lpstr>
      <vt:lpstr>PowerPoint Presentation</vt:lpstr>
      <vt:lpstr>PowerPoint Presentation</vt:lpstr>
      <vt:lpstr>OUCH!</vt:lpstr>
      <vt:lpstr>PowerPoint Presentation</vt:lpstr>
      <vt:lpstr>True or False ?</vt:lpstr>
      <vt:lpstr>PowerPoint Presentation</vt:lpstr>
      <vt:lpstr>It Can’t Happen to Me</vt:lpstr>
      <vt:lpstr>Falls within a Health Care Setting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Quinlan, Mark</dc:creator>
  <cp:lastModifiedBy>Lynne Piersol</cp:lastModifiedBy>
  <cp:revision>22</cp:revision>
  <dcterms:created xsi:type="dcterms:W3CDTF">2021-04-23T19:51:50Z</dcterms:created>
  <dcterms:modified xsi:type="dcterms:W3CDTF">2021-05-03T20:51:32Z</dcterms:modified>
</cp:coreProperties>
</file>